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474" r:id="rId2"/>
    <p:sldId id="475" r:id="rId3"/>
    <p:sldId id="546" r:id="rId4"/>
    <p:sldId id="551" r:id="rId5"/>
    <p:sldId id="553" r:id="rId6"/>
    <p:sldId id="557" r:id="rId7"/>
    <p:sldId id="555" r:id="rId8"/>
    <p:sldId id="556" r:id="rId9"/>
    <p:sldId id="547" r:id="rId10"/>
    <p:sldId id="548" r:id="rId11"/>
    <p:sldId id="549" r:id="rId12"/>
    <p:sldId id="550" r:id="rId13"/>
    <p:sldId id="559" r:id="rId14"/>
    <p:sldId id="560" r:id="rId15"/>
    <p:sldId id="561" r:id="rId16"/>
    <p:sldId id="562" r:id="rId17"/>
    <p:sldId id="563" r:id="rId18"/>
    <p:sldId id="564" r:id="rId19"/>
    <p:sldId id="565" r:id="rId20"/>
    <p:sldId id="566" r:id="rId21"/>
    <p:sldId id="567" r:id="rId22"/>
    <p:sldId id="568" r:id="rId23"/>
    <p:sldId id="569" r:id="rId24"/>
    <p:sldId id="570" r:id="rId25"/>
    <p:sldId id="571" r:id="rId26"/>
    <p:sldId id="572" r:id="rId27"/>
    <p:sldId id="580" r:id="rId28"/>
    <p:sldId id="573" r:id="rId29"/>
    <p:sldId id="579" r:id="rId30"/>
    <p:sldId id="574" r:id="rId31"/>
    <p:sldId id="575" r:id="rId32"/>
    <p:sldId id="576" r:id="rId33"/>
    <p:sldId id="577" r:id="rId34"/>
    <p:sldId id="578" r:id="rId35"/>
    <p:sldId id="581" r:id="rId36"/>
    <p:sldId id="483" r:id="rId37"/>
    <p:sldId id="540" r:id="rId38"/>
    <p:sldId id="539" r:id="rId39"/>
    <p:sldId id="498" r:id="rId40"/>
    <p:sldId id="522" r:id="rId41"/>
    <p:sldId id="523" r:id="rId42"/>
    <p:sldId id="543" r:id="rId43"/>
    <p:sldId id="542" r:id="rId4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1C1C1C"/>
    <a:srgbClr val="B3FBFF"/>
    <a:srgbClr val="5F5F5F"/>
    <a:srgbClr val="FFEBB3"/>
    <a:srgbClr val="FED562"/>
    <a:srgbClr val="B2B2B2"/>
    <a:srgbClr val="EAEAEA"/>
    <a:srgbClr val="3F3F41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8" y="19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7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51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137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09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2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593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656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D5DF77C3-AB17-49B3-9E0E-3E47FB5C5CA1}" type="slidenum">
              <a:rPr lang="en-US" altLang="zh-CN" smtClean="0">
                <a:solidFill>
                  <a:prstClr val="white"/>
                </a:solidFill>
              </a:rPr>
              <a:pPr/>
              <a:t>41</a:t>
            </a:fld>
            <a:endParaRPr lang="en-US" altLang="zh-CN" smtClean="0">
              <a:solidFill>
                <a:prstClr val="white"/>
              </a:solidFill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86917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D5DF77C3-AB17-49B3-9E0E-3E47FB5C5CA1}" type="slidenum">
              <a:rPr lang="en-US" altLang="zh-CN" smtClean="0">
                <a:solidFill>
                  <a:prstClr val="white"/>
                </a:solidFill>
              </a:rPr>
              <a:pPr/>
              <a:t>42</a:t>
            </a:fld>
            <a:endParaRPr lang="en-US" altLang="zh-CN" smtClean="0">
              <a:solidFill>
                <a:prstClr val="white"/>
              </a:solidFill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582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24419" y="1221437"/>
            <a:ext cx="10943167" cy="4221447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09600" y="579481"/>
            <a:ext cx="8559800" cy="533316"/>
          </a:xfrm>
          <a:prstGeom prst="rect">
            <a:avLst/>
          </a:prstGeom>
        </p:spPr>
        <p:txBody>
          <a:bodyPr lIns="121917" tIns="60958" rIns="121917" bIns="60958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C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26490" y="3522345"/>
            <a:ext cx="8079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开发工程师课程</a:t>
            </a:r>
            <a:endParaRPr lang="zh-CN" altLang="en-US" sz="4400" dirty="0">
              <a:solidFill>
                <a:srgbClr val="FFFF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26490" y="5363845"/>
            <a:ext cx="6598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君强科技  </a:t>
            </a:r>
            <a:r>
              <a:rPr lang="en-US" altLang="zh-CN" sz="28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Hugh</a:t>
            </a:r>
            <a:r>
              <a:rPr lang="zh-CN" altLang="en-US" sz="28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老师</a:t>
            </a:r>
            <a:endParaRPr lang="zh-CN" altLang="en-US" sz="2800" dirty="0">
              <a:solidFill>
                <a:srgbClr val="FFFF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6330" y="1999615"/>
            <a:ext cx="8619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Java</a:t>
            </a:r>
            <a:r>
              <a:rPr lang="en-US" altLang="zh-CN" sz="6600" dirty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66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搜索</a:t>
            </a:r>
            <a:r>
              <a:rPr lang="en-US" altLang="zh-CN" sz="66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66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数据结构</a:t>
            </a:r>
            <a:endParaRPr lang="zh-CN" altLang="en-US" sz="6600" dirty="0">
              <a:solidFill>
                <a:srgbClr val="FFFF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7290" y="4940935"/>
            <a:ext cx="12240000" cy="50400"/>
          </a:xfrm>
          <a:prstGeom prst="rect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just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8240" y="1315720"/>
            <a:ext cx="12240000" cy="50400"/>
          </a:xfrm>
          <a:prstGeom prst="rect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just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倒排索引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50" name="Picture 2" descr="https://upload-images.jianshu.io/upload_images/9538421-7c0185e9deea1691.png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0" y="1416205"/>
            <a:ext cx="1095375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-images.jianshu.io/upload_images/9538421-7b3627cea9f1162d.png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2" y="880947"/>
            <a:ext cx="931545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-images.jianshu.io/upload_images/9538421-d7b5f9da7b8f142a.png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05" y="791737"/>
            <a:ext cx="88392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30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 err="1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Elasticsearch</a:t>
            </a:r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简介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的倒排索引技术实现比关系型数据库更快的过滤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。倒排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索引很多地方都有介绍，但是其比关系型数据库的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b-tree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索引快在哪里？到底为什么快呢？</a:t>
            </a:r>
          </a:p>
        </p:txBody>
      </p:sp>
    </p:spTree>
    <p:extLst>
      <p:ext uri="{BB962C8B-B14F-4D97-AF65-F5344CB8AC3E}">
        <p14:creationId xmlns:p14="http://schemas.microsoft.com/office/powerpoint/2010/main" val="169908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一些概念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717" y="2546350"/>
            <a:ext cx="5740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Posting </a:t>
            </a:r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List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hr-HR" altLang="zh-CN" dirty="0"/>
              <a:t>| ID | Name | Age | Sex | </a:t>
            </a:r>
            <a:r>
              <a:rPr lang="hr-HR" altLang="zh-CN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hr-HR" altLang="zh-CN" dirty="0" smtClean="0"/>
              <a:t>| </a:t>
            </a:r>
            <a:r>
              <a:rPr lang="hr-HR" altLang="zh-CN" dirty="0"/>
              <a:t>1 | Kate | 24 | </a:t>
            </a:r>
            <a:r>
              <a:rPr lang="hr-HR" altLang="zh-CN" dirty="0" err="1"/>
              <a:t>Female</a:t>
            </a:r>
            <a:r>
              <a:rPr lang="hr-HR" altLang="zh-CN" dirty="0"/>
              <a:t> </a:t>
            </a:r>
            <a:endParaRPr lang="hr-HR" altLang="zh-CN" dirty="0" smtClean="0"/>
          </a:p>
          <a:p>
            <a:pPr>
              <a:lnSpc>
                <a:spcPct val="150000"/>
              </a:lnSpc>
            </a:pPr>
            <a:r>
              <a:rPr lang="hr-HR" altLang="zh-CN" dirty="0" smtClean="0"/>
              <a:t>| </a:t>
            </a:r>
            <a:r>
              <a:rPr lang="hr-HR" altLang="zh-CN" dirty="0"/>
              <a:t>2 | John | 24 | Male </a:t>
            </a:r>
            <a:endParaRPr lang="hr-HR" altLang="zh-CN" dirty="0" smtClean="0"/>
          </a:p>
          <a:p>
            <a:pPr>
              <a:lnSpc>
                <a:spcPct val="150000"/>
              </a:lnSpc>
            </a:pPr>
            <a:r>
              <a:rPr lang="hr-HR" altLang="zh-CN" dirty="0" smtClean="0"/>
              <a:t>| </a:t>
            </a:r>
            <a:r>
              <a:rPr lang="hr-HR" altLang="zh-CN" dirty="0"/>
              <a:t>3 | Bill | 29 | Male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609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ID</a:t>
            </a:r>
            <a:r>
              <a:rPr lang="zh-CN" altLang="en-US" sz="2800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是</a:t>
            </a:r>
            <a:r>
              <a:rPr lang="en-US" altLang="zh-CN" sz="2800" dirty="0" err="1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Elasticsearch</a:t>
            </a:r>
            <a:r>
              <a:rPr lang="zh-CN" altLang="en-US" sz="2800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自建的文档</a:t>
            </a:r>
            <a:r>
              <a:rPr lang="en-US" altLang="zh-CN" sz="2800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id</a:t>
            </a:r>
            <a:endParaRPr lang="zh-CN" altLang="en-US" sz="2800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2294" y="1389203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r-HR" altLang="zh-CN" b="1" dirty="0" smtClean="0"/>
          </a:p>
          <a:p>
            <a:endParaRPr lang="hr-HR" altLang="zh-CN" b="1" dirty="0"/>
          </a:p>
          <a:p>
            <a:endParaRPr lang="hr-HR" altLang="zh-CN" b="1" dirty="0" smtClean="0"/>
          </a:p>
          <a:p>
            <a:endParaRPr lang="hr-HR" altLang="zh-CN" b="1" dirty="0"/>
          </a:p>
          <a:p>
            <a:r>
              <a:rPr lang="hr-HR" altLang="zh-CN" b="1" dirty="0" smtClean="0"/>
              <a:t>Name</a:t>
            </a:r>
            <a:r>
              <a:rPr lang="hr-HR" altLang="zh-CN" b="1" dirty="0"/>
              <a:t>:</a:t>
            </a:r>
            <a:endParaRPr lang="hr-HR" altLang="zh-CN" dirty="0"/>
          </a:p>
          <a:p>
            <a:r>
              <a:rPr lang="hr-HR" altLang="zh-CN" dirty="0"/>
              <a:t>| </a:t>
            </a:r>
            <a:r>
              <a:rPr lang="hr-HR" altLang="zh-CN" dirty="0" err="1"/>
              <a:t>Term</a:t>
            </a:r>
            <a:r>
              <a:rPr lang="hr-HR" altLang="zh-CN" dirty="0"/>
              <a:t> | </a:t>
            </a:r>
            <a:r>
              <a:rPr lang="hr-HR" altLang="zh-CN" dirty="0" err="1"/>
              <a:t>Posting</a:t>
            </a:r>
            <a:r>
              <a:rPr lang="hr-HR" altLang="zh-CN" dirty="0"/>
              <a:t> List | </a:t>
            </a:r>
            <a:endParaRPr lang="hr-HR" altLang="zh-CN" dirty="0" smtClean="0"/>
          </a:p>
          <a:p>
            <a:r>
              <a:rPr lang="hr-HR" altLang="zh-CN" dirty="0" smtClean="0"/>
              <a:t>| </a:t>
            </a:r>
            <a:r>
              <a:rPr lang="hr-HR" altLang="zh-CN" dirty="0"/>
              <a:t>Kate | 1 | </a:t>
            </a:r>
            <a:endParaRPr lang="hr-HR" altLang="zh-CN" dirty="0" smtClean="0"/>
          </a:p>
          <a:p>
            <a:r>
              <a:rPr lang="hr-HR" altLang="zh-CN" dirty="0" smtClean="0"/>
              <a:t>| </a:t>
            </a:r>
            <a:r>
              <a:rPr lang="hr-HR" altLang="zh-CN" dirty="0"/>
              <a:t>John | 2 | </a:t>
            </a:r>
            <a:endParaRPr lang="hr-HR" altLang="zh-CN" dirty="0" smtClean="0"/>
          </a:p>
          <a:p>
            <a:r>
              <a:rPr lang="hr-HR" altLang="zh-CN" dirty="0" smtClean="0"/>
              <a:t>| </a:t>
            </a:r>
            <a:r>
              <a:rPr lang="hr-HR" altLang="zh-CN" dirty="0"/>
              <a:t>Bill | 3 | </a:t>
            </a:r>
            <a:endParaRPr lang="hr-HR" altLang="zh-CN" dirty="0" smtClean="0"/>
          </a:p>
          <a:p>
            <a:endParaRPr lang="hr-HR" altLang="zh-CN" dirty="0" smtClean="0"/>
          </a:p>
          <a:p>
            <a:r>
              <a:rPr lang="hr-HR" altLang="zh-CN" b="1" dirty="0" smtClean="0"/>
              <a:t>Age:</a:t>
            </a:r>
            <a:endParaRPr lang="hr-HR" altLang="zh-CN" dirty="0"/>
          </a:p>
          <a:p>
            <a:r>
              <a:rPr lang="hr-HR" altLang="zh-CN" dirty="0"/>
              <a:t>| </a:t>
            </a:r>
            <a:r>
              <a:rPr lang="hr-HR" altLang="zh-CN" dirty="0" err="1"/>
              <a:t>Term</a:t>
            </a:r>
            <a:r>
              <a:rPr lang="hr-HR" altLang="zh-CN" dirty="0"/>
              <a:t> | </a:t>
            </a:r>
            <a:r>
              <a:rPr lang="hr-HR" altLang="zh-CN" dirty="0" err="1"/>
              <a:t>Posting</a:t>
            </a:r>
            <a:r>
              <a:rPr lang="hr-HR" altLang="zh-CN" dirty="0"/>
              <a:t> List | </a:t>
            </a:r>
            <a:endParaRPr lang="hr-HR" altLang="zh-CN" dirty="0" smtClean="0"/>
          </a:p>
          <a:p>
            <a:r>
              <a:rPr lang="hr-HR" altLang="zh-CN" dirty="0" smtClean="0"/>
              <a:t>| </a:t>
            </a:r>
            <a:r>
              <a:rPr lang="hr-HR" altLang="zh-CN" dirty="0"/>
              <a:t>24 | [1,2] </a:t>
            </a:r>
            <a:r>
              <a:rPr lang="hr-HR" altLang="zh-CN" dirty="0" smtClean="0"/>
              <a:t>|</a:t>
            </a:r>
          </a:p>
          <a:p>
            <a:r>
              <a:rPr lang="hr-HR" altLang="zh-CN" dirty="0" smtClean="0"/>
              <a:t>| </a:t>
            </a:r>
            <a:r>
              <a:rPr lang="hr-HR" altLang="zh-CN" dirty="0"/>
              <a:t>29 | 3 | </a:t>
            </a:r>
            <a:endParaRPr lang="hr-HR" altLang="zh-CN" dirty="0" smtClean="0"/>
          </a:p>
          <a:p>
            <a:endParaRPr lang="hr-HR" altLang="zh-CN" dirty="0" smtClean="0"/>
          </a:p>
          <a:p>
            <a:r>
              <a:rPr lang="hr-HR" altLang="zh-CN" b="1" dirty="0" smtClean="0"/>
              <a:t>Sex</a:t>
            </a:r>
            <a:r>
              <a:rPr lang="hr-HR" altLang="zh-CN" b="1" dirty="0"/>
              <a:t>:</a:t>
            </a:r>
            <a:endParaRPr lang="hr-HR" altLang="zh-CN" dirty="0"/>
          </a:p>
          <a:p>
            <a:r>
              <a:rPr lang="hr-HR" altLang="zh-CN" dirty="0"/>
              <a:t>| </a:t>
            </a:r>
            <a:r>
              <a:rPr lang="hr-HR" altLang="zh-CN" dirty="0" err="1"/>
              <a:t>Term</a:t>
            </a:r>
            <a:r>
              <a:rPr lang="hr-HR" altLang="zh-CN" dirty="0"/>
              <a:t> | </a:t>
            </a:r>
            <a:r>
              <a:rPr lang="hr-HR" altLang="zh-CN" dirty="0" err="1"/>
              <a:t>Posting</a:t>
            </a:r>
            <a:r>
              <a:rPr lang="hr-HR" altLang="zh-CN" dirty="0"/>
              <a:t> List | </a:t>
            </a:r>
            <a:r>
              <a:rPr lang="hr-HR" altLang="zh-CN" dirty="0" smtClean="0"/>
              <a:t> </a:t>
            </a:r>
          </a:p>
          <a:p>
            <a:r>
              <a:rPr lang="hr-HR" altLang="zh-CN" dirty="0" smtClean="0"/>
              <a:t>| </a:t>
            </a:r>
            <a:r>
              <a:rPr lang="hr-HR" altLang="zh-CN" dirty="0" err="1"/>
              <a:t>Female</a:t>
            </a:r>
            <a:r>
              <a:rPr lang="hr-HR" altLang="zh-CN" dirty="0"/>
              <a:t> | 1 | </a:t>
            </a:r>
            <a:endParaRPr lang="hr-HR" altLang="zh-CN" dirty="0" smtClean="0"/>
          </a:p>
          <a:p>
            <a:r>
              <a:rPr lang="hr-HR" altLang="zh-CN" dirty="0" smtClean="0"/>
              <a:t>| </a:t>
            </a:r>
            <a:r>
              <a:rPr lang="hr-HR" altLang="zh-CN" dirty="0"/>
              <a:t>Male | [2,3] |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72" y="2065763"/>
            <a:ext cx="4089400" cy="2971800"/>
          </a:xfrm>
          <a:prstGeom prst="rect">
            <a:avLst/>
          </a:prstGeom>
        </p:spPr>
      </p:pic>
      <p:sp>
        <p:nvSpPr>
          <p:cNvPr id="3" name="左箭头 2"/>
          <p:cNvSpPr/>
          <p:nvPr/>
        </p:nvSpPr>
        <p:spPr>
          <a:xfrm>
            <a:off x="4679401" y="3313575"/>
            <a:ext cx="2274849" cy="504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08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Posting </a:t>
            </a:r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List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Elasticsearch</a:t>
            </a:r>
            <a:r>
              <a:rPr lang="zh-CN" altLang="en-US" dirty="0"/>
              <a:t>分别为每个</a:t>
            </a:r>
            <a:r>
              <a:rPr lang="en-US" altLang="zh-CN" dirty="0"/>
              <a:t>field</a:t>
            </a:r>
            <a:r>
              <a:rPr lang="zh-CN" altLang="en-US" dirty="0"/>
              <a:t>都建立了一个倒排索引，</a:t>
            </a:r>
            <a:r>
              <a:rPr lang="en-US" altLang="zh-CN" dirty="0"/>
              <a:t>Kate, John, 24, Female</a:t>
            </a:r>
            <a:r>
              <a:rPr lang="zh-CN" altLang="en-US" dirty="0"/>
              <a:t>这些叫</a:t>
            </a:r>
            <a:r>
              <a:rPr lang="en-US" altLang="zh-CN" dirty="0"/>
              <a:t>term</a:t>
            </a:r>
            <a:r>
              <a:rPr lang="zh-CN" altLang="en-US" dirty="0"/>
              <a:t>，而</a:t>
            </a:r>
            <a:r>
              <a:rPr lang="en-US" altLang="zh-CN" dirty="0"/>
              <a:t>[1,2]</a:t>
            </a:r>
            <a:r>
              <a:rPr lang="zh-CN" altLang="en-US" dirty="0"/>
              <a:t>就是</a:t>
            </a:r>
            <a:r>
              <a:rPr lang="en-US" altLang="zh-CN" b="1" dirty="0"/>
              <a:t>Posting List</a:t>
            </a:r>
            <a:r>
              <a:rPr lang="zh-CN" altLang="en-US" dirty="0"/>
              <a:t>。</a:t>
            </a:r>
            <a:r>
              <a:rPr lang="en-US" altLang="zh-CN" dirty="0"/>
              <a:t>Posting list</a:t>
            </a:r>
            <a:r>
              <a:rPr lang="zh-CN" altLang="en-US" dirty="0"/>
              <a:t>就是一个</a:t>
            </a:r>
            <a:r>
              <a:rPr lang="en-US" altLang="zh-CN" dirty="0" err="1"/>
              <a:t>int</a:t>
            </a:r>
            <a:r>
              <a:rPr lang="zh-CN" altLang="en-US" dirty="0"/>
              <a:t>的数组，存储了所有符合某个</a:t>
            </a:r>
            <a:r>
              <a:rPr lang="en-US" altLang="zh-CN" dirty="0"/>
              <a:t>term</a:t>
            </a:r>
            <a:r>
              <a:rPr lang="zh-CN" altLang="en-US" dirty="0"/>
              <a:t>的文档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86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Posting </a:t>
            </a:r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List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要</a:t>
            </a:r>
            <a:r>
              <a:rPr lang="zh-CN" altLang="en-US" dirty="0"/>
              <a:t>找</a:t>
            </a:r>
            <a:r>
              <a:rPr lang="en-US" altLang="zh-CN" dirty="0"/>
              <a:t>age=24</a:t>
            </a:r>
            <a:r>
              <a:rPr lang="zh-CN" altLang="en-US" dirty="0"/>
              <a:t>的同学，爱回答问题的小明马上就举手回答：我知道，</a:t>
            </a:r>
            <a:r>
              <a:rPr lang="en-US" altLang="zh-CN" dirty="0"/>
              <a:t>id</a:t>
            </a:r>
            <a:r>
              <a:rPr lang="zh-CN" altLang="en-US" dirty="0"/>
              <a:t>是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的同学。但是，如果这里有上千万的记录呢？如果是想通过</a:t>
            </a:r>
            <a:r>
              <a:rPr lang="en-US" altLang="zh-CN" dirty="0"/>
              <a:t>name</a:t>
            </a:r>
            <a:r>
              <a:rPr lang="zh-CN" altLang="en-US" dirty="0"/>
              <a:t>来查找呢？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39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Term </a:t>
            </a:r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dictionary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err="1" smtClean="0"/>
              <a:t>Carla,Sara,Elin,Ada,Patty,Kate,Selena</a:t>
            </a:r>
            <a:endParaRPr lang="en-US" altLang="zh-CN" sz="3200" b="1" dirty="0" smtClean="0"/>
          </a:p>
          <a:p>
            <a:endParaRPr lang="en-US" altLang="zh-CN" sz="3200" b="1" dirty="0"/>
          </a:p>
          <a:p>
            <a:r>
              <a:rPr lang="zh-CN" altLang="en-US" sz="3200" b="1" dirty="0" smtClean="0"/>
              <a:t>排序后</a:t>
            </a:r>
            <a:endParaRPr lang="en-US" altLang="zh-CN" sz="3200" b="1" dirty="0" smtClean="0"/>
          </a:p>
          <a:p>
            <a:endParaRPr lang="zh-CN" altLang="en-US" sz="3200" dirty="0"/>
          </a:p>
          <a:p>
            <a:r>
              <a:rPr lang="en-US" altLang="zh-CN" sz="3200" b="1" dirty="0" err="1" smtClean="0"/>
              <a:t>Ada,Carla,Elin,Kate,Patty,Sara,Selena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76450" y="1279525"/>
            <a:ext cx="99034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谈谈搜索</a:t>
            </a:r>
            <a:endParaRPr lang="en-US" altLang="zh-CN" sz="3200" dirty="0" smtClean="0">
              <a:solidFill>
                <a:srgbClr val="F8F01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sz="3200" dirty="0" smtClean="0">
              <a:solidFill>
                <a:srgbClr val="F8F01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搭建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种子项目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编写</a:t>
            </a:r>
            <a:r>
              <a:rPr lang="en-US" altLang="zh-CN" sz="3200" dirty="0" err="1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Merkle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Tree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小程序</a:t>
            </a:r>
            <a:endParaRPr lang="en-US" altLang="zh-CN" sz="3200" dirty="0" smtClean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一些建议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78255" y="1279525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 /</a:t>
            </a:r>
          </a:p>
        </p:txBody>
      </p:sp>
      <p:sp>
        <p:nvSpPr>
          <p:cNvPr id="12" name="等腰三角形 11"/>
          <p:cNvSpPr/>
          <p:nvPr/>
        </p:nvSpPr>
        <p:spPr>
          <a:xfrm rot="5400000">
            <a:off x="527685" y="1456690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8890" y="2230755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 /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78255" y="3247742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78255" y="4235390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提纲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Term dictionary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这样我们可以用二分查找的方式，比全遍历更快地找出目标的 </a:t>
            </a:r>
            <a:r>
              <a:rPr lang="en-US" altLang="zh-CN" sz="2400" dirty="0"/>
              <a:t>term</a:t>
            </a:r>
            <a:r>
              <a:rPr lang="zh-CN" altLang="en-US" sz="2400" dirty="0"/>
              <a:t>。这个就是 </a:t>
            </a:r>
            <a:r>
              <a:rPr lang="en-US" altLang="zh-CN" sz="2400" dirty="0"/>
              <a:t>term dictionary</a:t>
            </a:r>
            <a:r>
              <a:rPr lang="zh-CN" altLang="en-US" sz="2400" dirty="0"/>
              <a:t>。有了 </a:t>
            </a:r>
            <a:r>
              <a:rPr lang="en-US" altLang="zh-CN" sz="2400" dirty="0"/>
              <a:t>term dictionary </a:t>
            </a:r>
            <a:r>
              <a:rPr lang="zh-CN" altLang="en-US" sz="2400" dirty="0"/>
              <a:t>之后，可以用 </a:t>
            </a:r>
            <a:r>
              <a:rPr lang="en-US" altLang="zh-CN" sz="2400" dirty="0" err="1"/>
              <a:t>logN</a:t>
            </a:r>
            <a:r>
              <a:rPr lang="en-US" altLang="zh-CN" sz="2400" dirty="0"/>
              <a:t> </a:t>
            </a:r>
            <a:r>
              <a:rPr lang="zh-CN" altLang="en-US" sz="2400" dirty="0"/>
              <a:t>次磁盘查找得到目标。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7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Term </a:t>
            </a:r>
            <a:r>
              <a:rPr lang="en-US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dictionary</a:t>
            </a:r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问题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/>
              <a:t>但是磁盘的随机读操作仍然是非常昂贵的（一次 </a:t>
            </a:r>
            <a:r>
              <a:rPr lang="en-US" altLang="zh-CN" dirty="0"/>
              <a:t>random access </a:t>
            </a:r>
            <a:r>
              <a:rPr lang="zh-CN" altLang="en-US" dirty="0"/>
              <a:t>大概需要 </a:t>
            </a:r>
            <a:r>
              <a:rPr lang="en-US" altLang="zh-CN" dirty="0"/>
              <a:t>10ms </a:t>
            </a:r>
            <a:r>
              <a:rPr lang="zh-CN" altLang="en-US" dirty="0"/>
              <a:t>的时间）。所以尽量少的读磁盘，有必要把一些数据缓存到内存里。但是整个 </a:t>
            </a:r>
            <a:r>
              <a:rPr lang="en-US" altLang="zh-CN" dirty="0"/>
              <a:t>term dictionary </a:t>
            </a:r>
            <a:r>
              <a:rPr lang="zh-CN" altLang="en-US" dirty="0"/>
              <a:t>本身又太大了，无法完整地放到内存里。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59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Term </a:t>
            </a:r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index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Term </a:t>
            </a:r>
            <a:r>
              <a:rPr lang="en-US" altLang="zh-CN" sz="2400" dirty="0"/>
              <a:t>index </a:t>
            </a:r>
            <a:r>
              <a:rPr lang="zh-CN" altLang="en-US" sz="2400" dirty="0"/>
              <a:t>有点像一本字典的大的章节表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r>
              <a:rPr lang="mr-IN" altLang="zh-CN" sz="2400" dirty="0" err="1"/>
              <a:t>A</a:t>
            </a:r>
            <a:r>
              <a:rPr lang="mr-IN" altLang="zh-CN" sz="2400" dirty="0"/>
              <a:t> </a:t>
            </a:r>
            <a:r>
              <a:rPr lang="zh-CN" altLang="mr-IN" sz="2400" dirty="0"/>
              <a:t>开头的 </a:t>
            </a:r>
            <a:r>
              <a:rPr lang="mr-IN" altLang="zh-CN" sz="2400" dirty="0" err="1"/>
              <a:t>term</a:t>
            </a:r>
            <a:r>
              <a:rPr lang="mr-IN" altLang="zh-CN" sz="2400" dirty="0"/>
              <a:t> ……………. </a:t>
            </a:r>
            <a:r>
              <a:rPr lang="mr-IN" altLang="zh-CN" sz="2400" dirty="0" err="1"/>
              <a:t>Xxx</a:t>
            </a:r>
            <a:r>
              <a:rPr lang="mr-IN" altLang="zh-CN" sz="2400" dirty="0"/>
              <a:t> </a:t>
            </a:r>
            <a:r>
              <a:rPr lang="zh-CN" altLang="mr-IN" sz="2400" dirty="0" smtClean="0"/>
              <a:t>页</a:t>
            </a:r>
            <a:endParaRPr lang="en-US" altLang="zh-CN" sz="2400" dirty="0" smtClean="0"/>
          </a:p>
          <a:p>
            <a:endParaRPr lang="zh-CN" altLang="mr-IN" sz="2400" dirty="0"/>
          </a:p>
          <a:p>
            <a:r>
              <a:rPr lang="mr-IN" altLang="zh-CN" sz="2400" dirty="0"/>
              <a:t>C </a:t>
            </a:r>
            <a:r>
              <a:rPr lang="zh-CN" altLang="mr-IN" sz="2400" dirty="0"/>
              <a:t>开头的 </a:t>
            </a:r>
            <a:r>
              <a:rPr lang="mr-IN" altLang="zh-CN" sz="2400" dirty="0" err="1"/>
              <a:t>term</a:t>
            </a:r>
            <a:r>
              <a:rPr lang="mr-IN" altLang="zh-CN" sz="2400" dirty="0"/>
              <a:t> ……………. </a:t>
            </a:r>
            <a:r>
              <a:rPr lang="mr-IN" altLang="zh-CN" sz="2400" dirty="0" err="1"/>
              <a:t>Xxx</a:t>
            </a:r>
            <a:r>
              <a:rPr lang="mr-IN" altLang="zh-CN" sz="2400" dirty="0"/>
              <a:t> </a:t>
            </a:r>
            <a:r>
              <a:rPr lang="zh-CN" altLang="mr-IN" sz="2400" dirty="0" smtClean="0"/>
              <a:t>页</a:t>
            </a:r>
            <a:endParaRPr lang="en-US" altLang="zh-CN" sz="2400" dirty="0" smtClean="0"/>
          </a:p>
          <a:p>
            <a:endParaRPr lang="zh-CN" altLang="mr-IN" sz="2400" dirty="0"/>
          </a:p>
          <a:p>
            <a:r>
              <a:rPr lang="mr-IN" altLang="zh-CN" sz="2400" dirty="0" err="1"/>
              <a:t>E</a:t>
            </a:r>
            <a:r>
              <a:rPr lang="mr-IN" altLang="zh-CN" sz="2400" dirty="0"/>
              <a:t> </a:t>
            </a:r>
            <a:r>
              <a:rPr lang="zh-CN" altLang="mr-IN" sz="2400" dirty="0"/>
              <a:t>开头的 </a:t>
            </a:r>
            <a:r>
              <a:rPr lang="mr-IN" altLang="zh-CN" sz="2400" dirty="0" err="1"/>
              <a:t>term</a:t>
            </a:r>
            <a:r>
              <a:rPr lang="mr-IN" altLang="zh-CN" sz="2400" dirty="0"/>
              <a:t> ……………. </a:t>
            </a:r>
            <a:r>
              <a:rPr lang="mr-IN" altLang="zh-CN" sz="2400" dirty="0" err="1"/>
              <a:t>Xxx</a:t>
            </a:r>
            <a:r>
              <a:rPr lang="mr-IN" altLang="zh-CN" sz="2400" dirty="0"/>
              <a:t> </a:t>
            </a:r>
            <a:r>
              <a:rPr lang="zh-CN" altLang="mr-IN" sz="2400" dirty="0"/>
              <a:t>页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76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Term index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544" y="1919447"/>
            <a:ext cx="4584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9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Term index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33152" y="1311145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也是一个树，这</a:t>
            </a:r>
            <a:r>
              <a:rPr lang="zh-CN" altLang="en-US" dirty="0"/>
              <a:t>棵树不会包含所有的 </a:t>
            </a:r>
            <a:r>
              <a:rPr lang="en-US" altLang="zh-CN" dirty="0"/>
              <a:t>term</a:t>
            </a:r>
            <a:r>
              <a:rPr lang="zh-CN" altLang="en-US" dirty="0"/>
              <a:t>，它包含的是 </a:t>
            </a:r>
            <a:r>
              <a:rPr lang="en-US" altLang="zh-CN" dirty="0"/>
              <a:t>term </a:t>
            </a:r>
            <a:r>
              <a:rPr lang="zh-CN" altLang="en-US" dirty="0"/>
              <a:t>的一些前缀。通过 </a:t>
            </a:r>
            <a:r>
              <a:rPr lang="en-US" altLang="zh-CN" dirty="0"/>
              <a:t>term index </a:t>
            </a:r>
            <a:r>
              <a:rPr lang="zh-CN" altLang="en-US" dirty="0"/>
              <a:t>可以快速地定位到 </a:t>
            </a:r>
            <a:r>
              <a:rPr lang="en-US" altLang="zh-CN" dirty="0"/>
              <a:t>term dictionary </a:t>
            </a:r>
            <a:r>
              <a:rPr lang="zh-CN" altLang="en-US" dirty="0"/>
              <a:t>的某个 </a:t>
            </a:r>
            <a:r>
              <a:rPr lang="en-US" altLang="zh-CN" dirty="0"/>
              <a:t>offset</a:t>
            </a:r>
            <a:r>
              <a:rPr lang="zh-CN" altLang="en-US" dirty="0"/>
              <a:t>，然后从这个位置再往后顺序查找。再加上一些压缩技术（搜索 </a:t>
            </a:r>
            <a:r>
              <a:rPr lang="en-US" altLang="zh-CN" dirty="0" err="1"/>
              <a:t>Lucene</a:t>
            </a:r>
            <a:r>
              <a:rPr lang="en-US" altLang="zh-CN" dirty="0"/>
              <a:t> Finite State Transducers</a:t>
            </a:r>
            <a:r>
              <a:rPr lang="zh-CN" altLang="en-US" dirty="0"/>
              <a:t>） </a:t>
            </a:r>
            <a:r>
              <a:rPr lang="en-US" altLang="zh-CN" dirty="0"/>
              <a:t>term index </a:t>
            </a:r>
            <a:r>
              <a:rPr lang="zh-CN" altLang="en-US" dirty="0"/>
              <a:t>的尺寸可以只有所有 </a:t>
            </a:r>
            <a:r>
              <a:rPr lang="en-US" altLang="zh-CN" dirty="0"/>
              <a:t>term </a:t>
            </a:r>
            <a:r>
              <a:rPr lang="zh-CN" altLang="en-US" dirty="0"/>
              <a:t>的尺寸的几十分之一，使得用内存缓存整个 </a:t>
            </a:r>
            <a:r>
              <a:rPr lang="en-US" altLang="zh-CN" dirty="0"/>
              <a:t>term index </a:t>
            </a:r>
            <a:r>
              <a:rPr lang="zh-CN" altLang="en-US" dirty="0"/>
              <a:t>变成可能</a:t>
            </a:r>
            <a:r>
              <a:rPr lang="zh-CN" altLang="en-US" dirty="0" smtClean="0"/>
              <a:t>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20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Term index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362" y="1424147"/>
            <a:ext cx="755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Term index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/>
              <a:t>现在我们可以回答“为什么 </a:t>
            </a:r>
            <a:r>
              <a:rPr lang="en-US" altLang="zh-CN" dirty="0" err="1"/>
              <a:t>Elasticsearch</a:t>
            </a:r>
            <a:r>
              <a:rPr lang="en-US" altLang="zh-CN" dirty="0"/>
              <a:t>/</a:t>
            </a:r>
            <a:r>
              <a:rPr lang="en-US" altLang="zh-CN" dirty="0" err="1"/>
              <a:t>Lucene</a:t>
            </a:r>
            <a:r>
              <a:rPr lang="en-US" altLang="zh-CN" dirty="0"/>
              <a:t> </a:t>
            </a:r>
            <a:r>
              <a:rPr lang="zh-CN" altLang="en-US" dirty="0"/>
              <a:t>检索可以比 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快了。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只有 </a:t>
            </a:r>
            <a:r>
              <a:rPr lang="en-US" altLang="zh-CN" dirty="0"/>
              <a:t>term dictionary </a:t>
            </a:r>
            <a:r>
              <a:rPr lang="zh-CN" altLang="en-US" dirty="0"/>
              <a:t>这一层，是以 </a:t>
            </a:r>
            <a:r>
              <a:rPr lang="en-US" altLang="zh-CN" dirty="0"/>
              <a:t>b-tree </a:t>
            </a:r>
            <a:r>
              <a:rPr lang="zh-CN" altLang="en-US" dirty="0"/>
              <a:t>排序的方式存储在磁盘上</a:t>
            </a:r>
            <a:r>
              <a:rPr lang="zh-CN" altLang="en-US" dirty="0" smtClean="0"/>
              <a:t>的。</a:t>
            </a:r>
            <a:r>
              <a:rPr lang="zh-CN" altLang="en-US" dirty="0"/>
              <a:t>而 </a:t>
            </a:r>
            <a:r>
              <a:rPr lang="en-US" altLang="zh-CN" dirty="0" err="1"/>
              <a:t>Lucene</a:t>
            </a:r>
            <a:r>
              <a:rPr lang="en-US" altLang="zh-CN" dirty="0"/>
              <a:t> </a:t>
            </a:r>
            <a:r>
              <a:rPr lang="zh-CN" altLang="en-US" dirty="0"/>
              <a:t>在 </a:t>
            </a:r>
            <a:r>
              <a:rPr lang="en-US" altLang="zh-CN" dirty="0"/>
              <a:t>term dictionary </a:t>
            </a:r>
            <a:r>
              <a:rPr lang="zh-CN" altLang="en-US" dirty="0"/>
              <a:t>的基础上添加了 </a:t>
            </a:r>
            <a:r>
              <a:rPr lang="en-US" altLang="zh-CN" dirty="0"/>
              <a:t>term index </a:t>
            </a:r>
            <a:r>
              <a:rPr lang="zh-CN" altLang="en-US" dirty="0"/>
              <a:t>来加速检索，</a:t>
            </a:r>
            <a:r>
              <a:rPr lang="en-US" altLang="zh-CN" dirty="0"/>
              <a:t>term index </a:t>
            </a:r>
            <a:r>
              <a:rPr lang="zh-CN" altLang="en-US" dirty="0"/>
              <a:t>以树的形式缓存在内存中。从 </a:t>
            </a:r>
            <a:r>
              <a:rPr lang="en-US" altLang="zh-CN" dirty="0"/>
              <a:t>term index </a:t>
            </a:r>
            <a:r>
              <a:rPr lang="zh-CN" altLang="en-US" dirty="0"/>
              <a:t>查到对应的 </a:t>
            </a:r>
            <a:r>
              <a:rPr lang="en-US" altLang="zh-CN" dirty="0"/>
              <a:t>term dictionary </a:t>
            </a:r>
            <a:r>
              <a:rPr lang="zh-CN" altLang="en-US" dirty="0"/>
              <a:t>的 </a:t>
            </a:r>
            <a:r>
              <a:rPr lang="en-US" altLang="zh-CN" dirty="0"/>
              <a:t>block </a:t>
            </a:r>
            <a:r>
              <a:rPr lang="zh-CN" altLang="en-US" dirty="0"/>
              <a:t>位置之后，再去磁盘上找 </a:t>
            </a:r>
            <a:r>
              <a:rPr lang="en-US" altLang="zh-CN" dirty="0"/>
              <a:t>term</a:t>
            </a:r>
            <a:r>
              <a:rPr lang="zh-CN" altLang="en-US" dirty="0"/>
              <a:t>，大大减少了磁盘的 </a:t>
            </a:r>
            <a:r>
              <a:rPr lang="en-US" altLang="zh-CN" dirty="0"/>
              <a:t>random access </a:t>
            </a:r>
            <a:r>
              <a:rPr lang="zh-CN" altLang="en-US" dirty="0"/>
              <a:t>次数。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75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76450" y="1279525"/>
            <a:ext cx="99034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谈谈搜索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编写</a:t>
            </a:r>
            <a:r>
              <a:rPr lang="en-US" altLang="zh-CN" sz="3200" dirty="0" err="1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Merkle</a:t>
            </a:r>
            <a:r>
              <a:rPr lang="zh-CN" altLang="en-US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Tree</a:t>
            </a:r>
            <a:r>
              <a:rPr lang="zh-CN" altLang="en-US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小程序</a:t>
            </a:r>
            <a:endParaRPr lang="en-US" altLang="zh-CN" sz="3200" dirty="0">
              <a:solidFill>
                <a:srgbClr val="F8F01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搭建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种子项目</a:t>
            </a:r>
            <a:endParaRPr lang="en-US" altLang="zh-CN" sz="3200" dirty="0">
              <a:solidFill>
                <a:srgbClr val="F8F01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一些建议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78255" y="1279525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 /</a:t>
            </a:r>
          </a:p>
        </p:txBody>
      </p:sp>
      <p:sp>
        <p:nvSpPr>
          <p:cNvPr id="12" name="等腰三角形 11"/>
          <p:cNvSpPr/>
          <p:nvPr/>
        </p:nvSpPr>
        <p:spPr>
          <a:xfrm rot="5400000">
            <a:off x="567055" y="2372994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8890" y="2230755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 /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78255" y="3247742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78255" y="4235390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4759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906163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面试题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/>
              <a:t>题目：某公司在中国和美国各有一台服务器</a:t>
            </a:r>
            <a:r>
              <a:rPr lang="zh-CN" altLang="en-US" dirty="0" smtClean="0"/>
              <a:t>，中国服务器中装有</a:t>
            </a:r>
            <a:r>
              <a:rPr lang="zh-CN" altLang="en-US" dirty="0"/>
              <a:t>存储相关信息</a:t>
            </a:r>
            <a:r>
              <a:rPr lang="zh-CN" altLang="en-US" dirty="0" smtClean="0"/>
              <a:t>的海量大文件。</a:t>
            </a:r>
            <a:r>
              <a:rPr lang="zh-CN" altLang="en-US" dirty="0"/>
              <a:t>某日</a:t>
            </a:r>
            <a:r>
              <a:rPr lang="zh-CN" altLang="en-US" dirty="0" smtClean="0"/>
              <a:t>，需要将中国服务器上的文件通过网络传送到美国服务器，</a:t>
            </a:r>
            <a:r>
              <a:rPr lang="zh-CN" altLang="en-US" dirty="0"/>
              <a:t>现在</a:t>
            </a:r>
            <a:r>
              <a:rPr lang="zh-CN" altLang="en-US" dirty="0" smtClean="0"/>
              <a:t>希望两台服务器上的文件</a:t>
            </a:r>
            <a:r>
              <a:rPr lang="zh-CN" altLang="en-US" dirty="0"/>
              <a:t>内容是一致</a:t>
            </a:r>
            <a:r>
              <a:rPr lang="zh-CN" altLang="en-US" dirty="0" smtClean="0"/>
              <a:t>的，如何校验两边文件是一致的。请</a:t>
            </a:r>
            <a:r>
              <a:rPr lang="zh-CN" altLang="en-US" dirty="0"/>
              <a:t>给出算法，要求时间复杂度越低越好。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610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906163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 err="1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Merkle</a:t>
            </a:r>
            <a:r>
              <a:rPr lang="en-US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Tree</a:t>
            </a:r>
            <a:r>
              <a:rPr lang="zh-CN" altLang="en-US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概念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Merkle</a:t>
            </a:r>
            <a:r>
              <a:rPr lang="en-US" altLang="zh-CN" dirty="0"/>
              <a:t> Tree</a:t>
            </a:r>
            <a:r>
              <a:rPr lang="zh-CN" altLang="en-US" dirty="0"/>
              <a:t>，通常也被称作</a:t>
            </a:r>
            <a:r>
              <a:rPr lang="en-US" altLang="zh-CN" dirty="0"/>
              <a:t>Hash Tree</a:t>
            </a:r>
            <a:r>
              <a:rPr lang="zh-CN" altLang="en-US" dirty="0"/>
              <a:t>，顾名思义，就是存储</a:t>
            </a:r>
            <a:r>
              <a:rPr lang="en-US" altLang="zh-CN" dirty="0"/>
              <a:t>hash</a:t>
            </a:r>
            <a:r>
              <a:rPr lang="zh-CN" altLang="en-US" dirty="0"/>
              <a:t>值的一棵树。</a:t>
            </a:r>
            <a:r>
              <a:rPr lang="en-US" altLang="zh-CN" dirty="0" err="1"/>
              <a:t>Merkle</a:t>
            </a:r>
            <a:r>
              <a:rPr lang="zh-CN" altLang="en-US" dirty="0"/>
              <a:t>树的叶子是数据块</a:t>
            </a:r>
            <a:r>
              <a:rPr lang="en-US" altLang="zh-CN" dirty="0"/>
              <a:t>(</a:t>
            </a:r>
            <a:r>
              <a:rPr lang="zh-CN" altLang="en-US" dirty="0"/>
              <a:t>例如，文件或者文件的集合</a:t>
            </a:r>
            <a:r>
              <a:rPr lang="en-US" altLang="zh-CN" dirty="0"/>
              <a:t>)</a:t>
            </a:r>
            <a:r>
              <a:rPr lang="zh-CN" altLang="en-US" dirty="0"/>
              <a:t>的</a:t>
            </a:r>
            <a:r>
              <a:rPr lang="en-US" altLang="zh-CN" dirty="0"/>
              <a:t>hash</a:t>
            </a:r>
            <a:r>
              <a:rPr lang="zh-CN" altLang="en-US" dirty="0"/>
              <a:t>值。非叶节点是其对应子节点串联字符串的</a:t>
            </a:r>
            <a:r>
              <a:rPr lang="en-US" altLang="zh-CN" dirty="0"/>
              <a:t>hash</a:t>
            </a:r>
            <a:r>
              <a:rPr lang="zh-CN" altLang="en-US" dirty="0"/>
              <a:t>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87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字典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63" y="1233086"/>
            <a:ext cx="7975741" cy="54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2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tr-TR" altLang="zh-CN" dirty="0" err="1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Merkle</a:t>
            </a:r>
            <a:r>
              <a:rPr lang="tr-TR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tr-TR" altLang="zh-CN" dirty="0" err="1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Tree</a:t>
            </a:r>
            <a:r>
              <a:rPr lang="zh-CN" altLang="tr-TR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的</a:t>
            </a:r>
            <a:r>
              <a:rPr lang="zh-CN" altLang="tr-TR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应用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数字签名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P2P</a:t>
            </a:r>
            <a:r>
              <a:rPr lang="zh-CN" altLang="en-US" dirty="0" smtClean="0"/>
              <a:t>网络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/>
              <a:t>BitCoin</a:t>
            </a:r>
            <a:r>
              <a:rPr lang="zh-CN" altLang="en-US" dirty="0"/>
              <a:t>和</a:t>
            </a:r>
            <a:r>
              <a:rPr lang="en-US" altLang="zh-CN" dirty="0" err="1"/>
              <a:t>Ethereum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868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tr-TR" altLang="zh-CN" dirty="0" err="1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Merkle</a:t>
            </a:r>
            <a:r>
              <a:rPr lang="tr-TR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tr-TR" altLang="zh-CN" dirty="0" err="1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Tree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97" y="1350846"/>
            <a:ext cx="8213648" cy="513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Hash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40" y="1321420"/>
            <a:ext cx="9183494" cy="52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9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Hash</a:t>
            </a:r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函数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1776" y="1500715"/>
            <a:ext cx="10834633" cy="396338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it-IT" altLang="zh-CN" dirty="0"/>
              <a:t>sha256</a:t>
            </a:r>
            <a:r>
              <a:rPr lang="zh-CN" altLang="it-IT" dirty="0"/>
              <a:t>（</a:t>
            </a:r>
            <a:r>
              <a:rPr lang="it-IT" altLang="zh-CN" dirty="0"/>
              <a:t>Hello World</a:t>
            </a:r>
            <a:r>
              <a:rPr lang="zh-CN" altLang="it-IT" dirty="0"/>
              <a:t>）</a:t>
            </a:r>
            <a:r>
              <a:rPr lang="it-IT" altLang="zh-CN" dirty="0"/>
              <a:t>= </a:t>
            </a:r>
            <a:r>
              <a:rPr lang="it-IT" altLang="zh-CN" dirty="0" smtClean="0"/>
              <a:t>a591a6d40bf420404a011733cfb7b190d62c65bf0bcda32b57b277d9ad9f146e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md5</a:t>
            </a:r>
            <a:r>
              <a:rPr lang="zh-CN" altLang="it-IT" dirty="0"/>
              <a:t> （</a:t>
            </a:r>
            <a:r>
              <a:rPr lang="it-IT" altLang="zh-CN" dirty="0"/>
              <a:t>Hello World</a:t>
            </a:r>
            <a:r>
              <a:rPr lang="zh-CN" altLang="it-IT" dirty="0"/>
              <a:t>） </a:t>
            </a:r>
            <a:r>
              <a:rPr lang="en-US" altLang="zh-CN" dirty="0"/>
              <a:t>=</a:t>
            </a:r>
            <a:r>
              <a:rPr lang="en-US" altLang="zh-CN" dirty="0" smtClean="0"/>
              <a:t> </a:t>
            </a:r>
            <a:r>
              <a:rPr lang="en-US" altLang="zh-CN" dirty="0"/>
              <a:t>b10a8db164e0754105b7a99be72e3fe5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429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tr-TR" altLang="zh-CN" dirty="0" err="1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Merkle</a:t>
            </a:r>
            <a:r>
              <a:rPr lang="tr-TR" altLang="zh-CN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tr-TR" altLang="zh-CN" dirty="0" err="1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Tree</a:t>
            </a:r>
            <a:r>
              <a:rPr lang="zh-CN" altLang="tr-TR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的</a:t>
            </a:r>
            <a:r>
              <a:rPr lang="zh-CN" altLang="tr-TR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应用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94" y="1576813"/>
            <a:ext cx="70358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75815" y="1259583"/>
            <a:ext cx="99034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谈谈搜索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编写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Merkle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Tree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小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程序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搭建</a:t>
            </a:r>
            <a:r>
              <a:rPr lang="zh-CN" altLang="en-US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种子项目</a:t>
            </a:r>
            <a:endParaRPr lang="en-US" altLang="zh-CN" sz="3200" dirty="0">
              <a:solidFill>
                <a:srgbClr val="F8F01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一些建议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78255" y="1279525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 /</a:t>
            </a:r>
          </a:p>
        </p:txBody>
      </p:sp>
      <p:sp>
        <p:nvSpPr>
          <p:cNvPr id="12" name="等腰三角形 11"/>
          <p:cNvSpPr/>
          <p:nvPr/>
        </p:nvSpPr>
        <p:spPr>
          <a:xfrm rot="5400000">
            <a:off x="567055" y="2372994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8890" y="2230755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 /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78255" y="3247742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78255" y="4235390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3622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简介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 API Project Seed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是一个基于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 &amp;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的种子项目，用于快速构建中小型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RESTful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，该种子项目已经有过多个真实项目的实践，稳定、简单、快速，使我们摆脱那些重复劳动，专注于业务代码的编写，减少加班。下面是一个简单的使用演示，看如何基于本项目在短短几十秒钟内实现一套简单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，并运行提供服务。</a:t>
            </a:r>
          </a:p>
        </p:txBody>
      </p:sp>
    </p:spTree>
    <p:extLst>
      <p:ext uri="{BB962C8B-B14F-4D97-AF65-F5344CB8AC3E}">
        <p14:creationId xmlns:p14="http://schemas.microsoft.com/office/powerpoint/2010/main" val="8807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57"/>
            <a:ext cx="12192000" cy="6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ject-str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53" y="111510"/>
            <a:ext cx="4186710" cy="674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8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76450" y="1279525"/>
            <a:ext cx="99034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搭建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种子项目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sz="3200" dirty="0">
              <a:solidFill>
                <a:srgbClr val="F8F01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实现一个搜索引擎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编写</a:t>
            </a:r>
            <a:r>
              <a:rPr lang="en-US" altLang="zh-CN" sz="3200" dirty="0" err="1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Merkle</a:t>
            </a:r>
            <a:r>
              <a:rPr lang="zh-CN" altLang="en-US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Tree</a:t>
            </a:r>
            <a:r>
              <a:rPr lang="zh-CN" altLang="en-US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小程序</a:t>
            </a:r>
            <a:endParaRPr lang="en-US" altLang="zh-CN" sz="3200" dirty="0">
              <a:solidFill>
                <a:srgbClr val="F8F01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一些建议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78255" y="1279525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 /</a:t>
            </a:r>
          </a:p>
        </p:txBody>
      </p:sp>
      <p:sp>
        <p:nvSpPr>
          <p:cNvPr id="12" name="等腰三角形 11"/>
          <p:cNvSpPr/>
          <p:nvPr/>
        </p:nvSpPr>
        <p:spPr>
          <a:xfrm rot="5400000">
            <a:off x="715963" y="3389981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8890" y="2230755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 /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78255" y="3247742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78255" y="4235390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964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字典索引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239" y="267629"/>
            <a:ext cx="4403693" cy="64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76450" y="1279525"/>
            <a:ext cx="99034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搭建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种子项目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sz="3200" dirty="0">
              <a:solidFill>
                <a:srgbClr val="F8F01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实现一个搜索引擎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编写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Merkle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Tree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小程序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一些建议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78255" y="1279525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 /</a:t>
            </a:r>
          </a:p>
        </p:txBody>
      </p:sp>
      <p:sp>
        <p:nvSpPr>
          <p:cNvPr id="12" name="等腰三角形 11"/>
          <p:cNvSpPr/>
          <p:nvPr/>
        </p:nvSpPr>
        <p:spPr>
          <a:xfrm rot="5400000">
            <a:off x="715963" y="4377629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8890" y="2230755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 /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78255" y="3247742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78255" y="4235390"/>
            <a:ext cx="797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 </a:t>
            </a:r>
            <a:r>
              <a:rPr lang="en-US" altLang="zh-CN" sz="3200" dirty="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5524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mmbiz.qpic.cn/mmbiz/YriaiaJPb26VOic3PYVqJPibl9pI06syl7bo40eeFvhO8OSqAiapcOMuibgzNP5AkiabsPTI76L2GLopXpcth9odiasFiag/640?wx_fmt=png&amp;tp=webp&amp;wxfrom=5&amp;wx_lazy=1&amp;wx_co=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29" y="1134947"/>
            <a:ext cx="7645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6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mmbiz.qpic.cn/mmbiz/YriaiaJPb26VOic3PYVqJPibl9pI06syl7bo40eeFvhO8OSqAiapcOMuibgzNP5AkiabsPTI76L2GLopXpcth9odiasFiag/640?wx_fmt=png&amp;tp=webp&amp;wxfrom=5&amp;wx_lazy=1&amp;wx_co=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734" y="1187140"/>
            <a:ext cx="8610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3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底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0" y="-55245"/>
            <a:ext cx="12254865" cy="71132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43350" y="4869180"/>
            <a:ext cx="547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THANK </a:t>
            </a:r>
            <a:r>
              <a:rPr lang="zh-CN" altLang="en-US" sz="6000">
                <a:solidFill>
                  <a:srgbClr val="F8F01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YOU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0250" y="2048788"/>
            <a:ext cx="68417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</a:rPr>
              <a:t>祝大家前程似锦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0250" y="179903"/>
            <a:ext cx="9296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01E1EF"/>
                </a:solidFill>
                <a:latin typeface="微软雅黑" panose="020B0503020204020204" charset="-122"/>
                <a:ea typeface="微软雅黑" panose="020B0503020204020204" charset="-122"/>
              </a:rPr>
              <a:t>君强科技全体</a:t>
            </a:r>
            <a:r>
              <a:rPr lang="zh-CN" altLang="en-US" sz="4400" dirty="0">
                <a:solidFill>
                  <a:srgbClr val="01E1EF"/>
                </a:solidFill>
                <a:latin typeface="微软雅黑" panose="020B0503020204020204" charset="-122"/>
                <a:ea typeface="微软雅黑" panose="020B0503020204020204" charset="-122"/>
              </a:rPr>
              <a:t>老师为你保驾护航！</a:t>
            </a:r>
          </a:p>
        </p:txBody>
      </p:sp>
    </p:spTree>
    <p:extLst>
      <p:ext uri="{BB962C8B-B14F-4D97-AF65-F5344CB8AC3E}">
        <p14:creationId xmlns:p14="http://schemas.microsoft.com/office/powerpoint/2010/main" val="15680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数据库索引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6" y="2089355"/>
            <a:ext cx="11740693" cy="27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数据库</a:t>
            </a:r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索引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926" y="1497515"/>
            <a:ext cx="62865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8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平衡有序</a:t>
            </a:r>
            <a:r>
              <a:rPr lang="zh-CN" altLang="en-US" dirty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二叉树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74" y="1422656"/>
            <a:ext cx="69469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5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时间复杂度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2362" y="1233086"/>
            <a:ext cx="7209064" cy="38487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顺序查找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二叉搜索树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mr-IN" altLang="zh-CN" dirty="0" err="1"/>
              <a:t>O</a:t>
            </a:r>
            <a:r>
              <a:rPr lang="mr-IN" altLang="zh-CN" dirty="0"/>
              <a:t>(log2(</a:t>
            </a:r>
            <a:r>
              <a:rPr lang="mr-IN" altLang="zh-CN" dirty="0" err="1"/>
              <a:t>n</a:t>
            </a:r>
            <a:r>
              <a:rPr lang="mr-IN" altLang="zh-CN" dirty="0"/>
              <a:t>))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74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71626" y="699770"/>
            <a:ext cx="8559800" cy="5333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1E1E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数学角度</a:t>
            </a:r>
            <a:endParaRPr lang="zh-CN" altLang="en-US" dirty="0">
              <a:solidFill>
                <a:srgbClr val="01E1E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8" name="Picture 4" descr="mage result for log function graph x=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342" y="1233086"/>
            <a:ext cx="5408342" cy="516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4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</TotalTime>
  <Words>1021</Words>
  <Application>Microsoft Macintosh PowerPoint</Application>
  <PresentationFormat>宽屏</PresentationFormat>
  <Paragraphs>147</Paragraphs>
  <Slides>43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Calibri</vt:lpstr>
      <vt:lpstr>Calibri Light</vt:lpstr>
      <vt:lpstr>Mangal</vt:lpstr>
      <vt:lpstr>Microsoft YaHei</vt:lpstr>
      <vt:lpstr>宋体</vt:lpstr>
      <vt:lpstr>微软雅黑</vt:lpstr>
      <vt:lpstr>Arial</vt:lpstr>
      <vt:lpstr>Office 主题</vt:lpstr>
      <vt:lpstr>PowerPoint 演示文稿</vt:lpstr>
      <vt:lpstr>提纲</vt:lpstr>
      <vt:lpstr>字典</vt:lpstr>
      <vt:lpstr>字典索引</vt:lpstr>
      <vt:lpstr>数据库索引</vt:lpstr>
      <vt:lpstr>数据库索引</vt:lpstr>
      <vt:lpstr>平衡有序二叉树</vt:lpstr>
      <vt:lpstr>时间复杂度</vt:lpstr>
      <vt:lpstr>数学角度</vt:lpstr>
      <vt:lpstr>倒排索引</vt:lpstr>
      <vt:lpstr>PowerPoint 演示文稿</vt:lpstr>
      <vt:lpstr>PowerPoint 演示文稿</vt:lpstr>
      <vt:lpstr>Elasticsearch简介</vt:lpstr>
      <vt:lpstr>一些概念</vt:lpstr>
      <vt:lpstr>Posting List</vt:lpstr>
      <vt:lpstr>ID是Elasticsearch自建的文档id</vt:lpstr>
      <vt:lpstr>Posting List</vt:lpstr>
      <vt:lpstr>Posting List</vt:lpstr>
      <vt:lpstr>Term dictionary</vt:lpstr>
      <vt:lpstr>Term dictionary</vt:lpstr>
      <vt:lpstr>Term dictionary问题</vt:lpstr>
      <vt:lpstr>Term index</vt:lpstr>
      <vt:lpstr>Term index</vt:lpstr>
      <vt:lpstr>Term index</vt:lpstr>
      <vt:lpstr>Term index</vt:lpstr>
      <vt:lpstr>Term index</vt:lpstr>
      <vt:lpstr>PowerPoint 演示文稿</vt:lpstr>
      <vt:lpstr>面试题</vt:lpstr>
      <vt:lpstr>Merkle Tree概念</vt:lpstr>
      <vt:lpstr>Merkle Tree的应用</vt:lpstr>
      <vt:lpstr>Merkle Tree</vt:lpstr>
      <vt:lpstr>Hash</vt:lpstr>
      <vt:lpstr>Hash函数</vt:lpstr>
      <vt:lpstr>Merkle Tree的应用</vt:lpstr>
      <vt:lpstr>PowerPoint 演示文稿</vt:lpstr>
      <vt:lpstr>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lenovo-pc</dc:creator>
  <cp:lastModifiedBy>Microsoft Office 用户</cp:lastModifiedBy>
  <cp:revision>690</cp:revision>
  <dcterms:created xsi:type="dcterms:W3CDTF">2017-06-19T10:32:00Z</dcterms:created>
  <dcterms:modified xsi:type="dcterms:W3CDTF">2018-11-17T05:17:09Z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